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presProps.xml" ContentType="application/vnd.openxmlformats-officedocument.presentationml.presPro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8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17.xml" ContentType="application/vnd.openxmlformats-officedocument.presentationml.slide+xml"/>
  <Override PartName="/ppt/slides/slide2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84A933A-51F5-4827-ABA0-644825559B9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019EF8D-3CDF-4A22-9A8B-D89A31EA6C4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96C518F-539F-47D3-97A1-AE1F293912F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40B8E0B-AEC3-4B9C-8CAA-F7EEDD0EFD9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C0FB18D-B880-4F5E-8D01-1A2F9C90EBC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6F62C6E-49ED-49B4-9046-48D7F0C9BB5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434C457-15CB-49D8-8272-5FB21AA3F46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DE8D2DE-DB50-45EC-B499-0E2E5E71724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A18F8C2-D027-4C96-9930-DD50384C400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2569FD9-FFC8-4FDD-8A26-A849DAC2B13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827AF22-34DF-451A-A612-63B5CDD0962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DAF78F3-BB14-4E90-A927-131B51258C8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C37F52F-4942-4DA3-BFD9-5D52DE8B5DD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B7FEA5E-E493-48AE-85C2-6E12BCA6541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388D536-E5F7-4955-BBF6-0DAACD129FE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9108A97-C3B8-4F2E-A101-3D6A1C6633F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96B60E6-FD8C-40BA-AD10-17E7FEB5EAF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7ABC48E-B21B-402A-8CB5-54725A15274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C73F19B-5280-4719-8713-DD0951D3C5C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95149AE-3055-441E-A294-94DB304AD66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93AD324-C066-4564-809F-85B9D6405B8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2DE0BFA-2FA3-40EB-A799-C81451F11F9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C442D2B-0616-47A4-B978-8CE0A425E23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92EB502-2F60-488D-8736-3706E2B444E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18280" y="112248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sv-SE" sz="18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245A44E-9B62-4B3D-8B21-1299EF7E3C49}" type="slidenum">
              <a:rPr b="0" lang="sv-SE" sz="18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847800" y="2898720"/>
            <a:ext cx="10439640" cy="3186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32000" indent="-324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Add optional group name</a:t>
            </a:r>
            <a:br>
              <a:rPr sz="2400"/>
            </a:b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Add name of the author, email, programe code, track</a:t>
            </a:r>
            <a:br>
              <a:rPr sz="2400"/>
            </a:b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If there is an additional author, add their email, programe code, and track.</a:t>
            </a:r>
            <a:br>
              <a:rPr sz="2400"/>
            </a:br>
            <a:br>
              <a:rPr sz="2400"/>
            </a:b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Add purpose of the presentation</a:t>
            </a:r>
            <a:br>
              <a:rPr sz="2400"/>
            </a:b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Add date of the presentation</a:t>
            </a:r>
            <a:endParaRPr b="0" lang="sv-SE" sz="24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  <a:tabLst>
                <a:tab algn="l" pos="0"/>
              </a:tabLst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sv-SE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Straight Connector 12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32000" indent="-324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Edit Master text styles</a:t>
            </a: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sv-SE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sv-SE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sv-SE" sz="18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A991638-9098-4AA7-A7B2-A7D1633D3DC8}" type="slidenum">
              <a:rPr b="0" lang="sv-SE" sz="18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hyperlink" Target="https://doc.rust-lang.org/stable/error_codes/E0382.html" TargetMode="External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818280" y="112248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1" lang="sv-SE" sz="4400" spc="-1" strike="noStrike">
                <a:solidFill>
                  <a:srgbClr val="000000"/>
                </a:solidFill>
                <a:latin typeface="Calibri Light"/>
              </a:rPr>
              <a:t>Does Rust SPARK joy?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827280" y="1884240"/>
            <a:ext cx="10447200" cy="512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Recommendations for safe cross-language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bindings between Rust and SPARK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914400" y="4572000"/>
            <a:ext cx="10287000" cy="1600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Aïssata Maiga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sv-SE" sz="1800" spc="-1" strike="noStrike">
                <a:solidFill>
                  <a:srgbClr val="000000"/>
                </a:solidFill>
                <a:latin typeface="Calibri"/>
              </a:rPr>
              <a:t>Supervisors</a:t>
            </a: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: Cyrille Artho (KTH), Florian Gilcher (Ferrous Systems), Yannick Moy (AdaCore)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sv-SE" sz="1800" spc="-1" strike="noStrike">
                <a:solidFill>
                  <a:srgbClr val="000000"/>
                </a:solidFill>
                <a:latin typeface="Calibri"/>
              </a:rPr>
              <a:t>Examiner</a:t>
            </a: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: Elena Troubitsyna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4F9EE11-B815-4E50-84C7-272D202261E4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4B529B94-9CC1-4F65-85A5-B72D83F938BC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818640" y="86760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1: 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Overview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4343400" y="156240"/>
            <a:ext cx="6415920" cy="6015960"/>
          </a:xfrm>
          <a:prstGeom prst="rect">
            <a:avLst/>
          </a:prstGeom>
          <a:ln w="0">
            <a:noFill/>
          </a:ln>
        </p:spPr>
      </p:pic>
      <p:sp>
        <p:nvSpPr>
          <p:cNvPr id="139" name="Footer Placeholder 1"/>
          <p:cNvSpPr txBox="1"/>
          <p:nvPr/>
        </p:nvSpPr>
        <p:spPr>
          <a:xfrm>
            <a:off x="4038840" y="635688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BC8485C-3ECD-4BA0-AC76-4B0F4171EAC1}" type="slidenum">
              <a:t>10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6EE14C9D-A7FB-4B8F-8A19-16B9BD17C6D8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818640" y="86760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2: Rust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Type selection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Subtitle 1"/>
          <p:cNvSpPr txBox="1"/>
          <p:nvPr/>
        </p:nvSpPr>
        <p:spPr>
          <a:xfrm>
            <a:off x="598680" y="2971800"/>
            <a:ext cx="5573520" cy="1600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About 2MLoC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Compiler, crates.io, lib.rs (17 important rust projects)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A systems’ programming language profile.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42" name="" descr=""/>
          <p:cNvPicPr/>
          <p:nvPr/>
        </p:nvPicPr>
        <p:blipFill>
          <a:blip r:embed="rId1"/>
          <a:stretch/>
        </p:blipFill>
        <p:spPr>
          <a:xfrm>
            <a:off x="6629400" y="271440"/>
            <a:ext cx="3429000" cy="3157560"/>
          </a:xfrm>
          <a:prstGeom prst="rect">
            <a:avLst/>
          </a:prstGeom>
          <a:ln w="0">
            <a:noFill/>
          </a:ln>
        </p:spPr>
      </p:pic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7202880" y="3657600"/>
            <a:ext cx="2855520" cy="2497680"/>
          </a:xfrm>
          <a:prstGeom prst="rect">
            <a:avLst/>
          </a:prstGeom>
          <a:ln w="0">
            <a:noFill/>
          </a:ln>
        </p:spPr>
      </p:pic>
      <p:sp>
        <p:nvSpPr>
          <p:cNvPr id="144" name="Footer Placeholder 12"/>
          <p:cNvSpPr txBox="1"/>
          <p:nvPr/>
        </p:nvSpPr>
        <p:spPr>
          <a:xfrm>
            <a:off x="4038840" y="635688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8F9536F-8DAE-4781-B7BD-89DF95A7BD7F}" type="slidenum">
              <a:t>11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1A036C2F-FBC2-4339-AB3D-741BE6D005CC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818640" y="86760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3: SPARK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Type selection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Subtitle 7"/>
          <p:cNvSpPr txBox="1"/>
          <p:nvPr/>
        </p:nvSpPr>
        <p:spPr>
          <a:xfrm>
            <a:off x="827280" y="2057400"/>
            <a:ext cx="5573520" cy="1600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- 27 kLoC for SPARK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Three OSS projects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→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Code base are proprietary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Low-level language, very little heap types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1"/>
          <a:stretch/>
        </p:blipFill>
        <p:spPr>
          <a:xfrm>
            <a:off x="7561800" y="2302920"/>
            <a:ext cx="3639600" cy="3183480"/>
          </a:xfrm>
          <a:prstGeom prst="rect">
            <a:avLst/>
          </a:prstGeom>
          <a:ln w="0">
            <a:noFill/>
          </a:ln>
        </p:spPr>
      </p:pic>
      <p:sp>
        <p:nvSpPr>
          <p:cNvPr id="148" name="Footer Placeholder 13"/>
          <p:cNvSpPr txBox="1"/>
          <p:nvPr/>
        </p:nvSpPr>
        <p:spPr>
          <a:xfrm>
            <a:off x="4038840" y="635688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FE74B91-9D77-4828-9A5C-DA57CBE5C74C}" type="slidenum">
              <a:t>12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52C1FD74-7F72-4FC6-9F93-E815F805D284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85800" y="23040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4: BBQueue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Subtitle 2"/>
          <p:cNvSpPr txBox="1"/>
          <p:nvPr/>
        </p:nvSpPr>
        <p:spPr>
          <a:xfrm>
            <a:off x="914400" y="1143000"/>
            <a:ext cx="5715000" cy="1600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Bipartite Buffer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Optimized for DMA in embedded systems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Concurrency ensured by reading atomic variables: lock-free implementation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tretch/>
        </p:blipFill>
        <p:spPr>
          <a:xfrm>
            <a:off x="1371600" y="2971800"/>
            <a:ext cx="3596400" cy="1173240"/>
          </a:xfrm>
          <a:prstGeom prst="rect">
            <a:avLst/>
          </a:prstGeom>
          <a:ln w="0">
            <a:noFill/>
          </a:ln>
        </p:spPr>
      </p:pic>
      <p:pic>
        <p:nvPicPr>
          <p:cNvPr id="152" name="" descr=""/>
          <p:cNvPicPr/>
          <p:nvPr/>
        </p:nvPicPr>
        <p:blipFill>
          <a:blip r:embed="rId2"/>
          <a:stretch/>
        </p:blipFill>
        <p:spPr>
          <a:xfrm>
            <a:off x="1371600" y="4343400"/>
            <a:ext cx="3921840" cy="914400"/>
          </a:xfrm>
          <a:prstGeom prst="rect">
            <a:avLst/>
          </a:prstGeom>
          <a:ln w="0">
            <a:noFill/>
          </a:ln>
        </p:spPr>
      </p:pic>
      <p:sp>
        <p:nvSpPr>
          <p:cNvPr id="153" name=""/>
          <p:cNvSpPr txBox="1"/>
          <p:nvPr/>
        </p:nvSpPr>
        <p:spPr>
          <a:xfrm>
            <a:off x="6858000" y="1371600"/>
            <a:ext cx="4286520" cy="477108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000" spc="-1" strike="noStrike">
                <a:latin typeface="Arial"/>
              </a:rPr>
              <a:t>#[derive(Debug)]</a:t>
            </a:r>
            <a:endParaRPr b="0" lang="en-US" sz="1000" spc="-1" strike="noStrike">
              <a:latin typeface="Arial"/>
            </a:endParaRPr>
          </a:p>
          <a:p>
            <a:r>
              <a:rPr b="1" lang="en-US" sz="1000" spc="-1" strike="noStrike">
                <a:latin typeface="Arial"/>
              </a:rPr>
              <a:t>#[repr(C)]</a:t>
            </a:r>
            <a:endParaRPr b="0" lang="en-US" sz="1000" spc="-1" strike="noStrike">
              <a:latin typeface="Arial"/>
            </a:endParaRPr>
          </a:p>
          <a:p>
            <a:r>
              <a:rPr b="1" lang="en-US" sz="1000" spc="-1" strike="noStrike">
                <a:latin typeface="Arial"/>
              </a:rPr>
              <a:t>pub struct BBBuffer {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</a:t>
            </a:r>
            <a:r>
              <a:rPr b="0" lang="en-US" sz="1000" spc="-1" strike="noStrike">
                <a:latin typeface="Arial"/>
              </a:rPr>
              <a:t>// Pointer to: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</a:t>
            </a:r>
            <a:r>
              <a:rPr b="0" lang="en-US" sz="1000" spc="-1" strike="noStrike">
                <a:latin typeface="Arial"/>
              </a:rPr>
              <a:t>// Box&lt;UnsafeCell&lt;[u8; 128]&gt;&gt;, it is  an “Option” for embedded systems</a:t>
            </a:r>
            <a:endParaRPr b="0" lang="en-US" sz="1000" spc="-1" strike="noStrike">
              <a:latin typeface="Arial"/>
            </a:endParaRPr>
          </a:p>
          <a:p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buf: AtomicPtr&lt;u8&gt;,</a:t>
            </a:r>
            <a:endParaRPr b="0" lang="en-US" sz="1000" spc="-1" strike="noStrike">
              <a:latin typeface="Arial"/>
            </a:endParaRPr>
          </a:p>
          <a:p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buf_len: AtomicUsize,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Where the next byte will be written</a:t>
            </a:r>
            <a:endParaRPr b="0" lang="en-US" sz="1000" spc="-1" strike="noStrike">
              <a:latin typeface="Arial"/>
            </a:endParaRPr>
          </a:p>
          <a:p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write: AtomicUsize,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Where the next byte will be read from</a:t>
            </a:r>
            <a:endParaRPr b="0" lang="en-US" sz="1000" spc="-1" strike="noStrike">
              <a:latin typeface="Arial"/>
            </a:endParaRPr>
          </a:p>
          <a:p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read: AtomicUsize,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Used in the inverted case to mark the end of the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readable streak. Otherwise will == sizeof::&lt;self.buf&gt;().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Writer is responsible for placing this at the correct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place when entering an inverted condition, and Reader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is responsible for moving it back to sizeof::&lt;self.buf&gt;()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when exiting the inverted condition</a:t>
            </a:r>
            <a:endParaRPr b="0" lang="en-US" sz="1000" spc="-1" strike="noStrike">
              <a:latin typeface="Arial"/>
            </a:endParaRPr>
          </a:p>
          <a:p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last: AtomicUsize,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Used by the Writer to remember what bytes are currently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allowed to be written to, but are not yet ready to be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read from</a:t>
            </a:r>
            <a:endParaRPr b="0" lang="en-US" sz="1000" spc="-1" strike="noStrike">
              <a:latin typeface="Arial"/>
            </a:endParaRPr>
          </a:p>
          <a:p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reserve: AtomicUsize,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Is there an active read grant?</a:t>
            </a:r>
            <a:endParaRPr b="0" lang="en-US" sz="1000" spc="-1" strike="noStrike">
              <a:latin typeface="Arial"/>
            </a:endParaRPr>
          </a:p>
          <a:p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read_in_progress: AtomicBool,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Is there an active write grant?</a:t>
            </a:r>
            <a:endParaRPr b="0" lang="en-US" sz="1000" spc="-1" strike="noStrike">
              <a:latin typeface="Arial"/>
            </a:endParaRPr>
          </a:p>
          <a:p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write_in_progress: AtomicBool,</a:t>
            </a:r>
            <a:endParaRPr b="0" lang="en-US" sz="1000" spc="-1" strike="noStrike">
              <a:latin typeface="Arial"/>
            </a:endParaRPr>
          </a:p>
          <a:p>
            <a:r>
              <a:rPr b="1" lang="en-US" sz="1000" spc="-1" strike="noStrike">
                <a:latin typeface="Arial"/>
              </a:rPr>
              <a:t>}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54" name=""/>
          <p:cNvSpPr txBox="1"/>
          <p:nvPr/>
        </p:nvSpPr>
        <p:spPr>
          <a:xfrm>
            <a:off x="1143000" y="5486400"/>
            <a:ext cx="4343400" cy="374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  <a:ea typeface="Noto Sans CJK SC"/>
              </a:rPr>
              <a:t>“</a:t>
            </a:r>
            <a:r>
              <a:rPr b="0" lang="en-US" sz="1000" spc="-1" strike="noStrike">
                <a:latin typeface="Arial"/>
                <a:ea typeface="Noto Sans CJK SC"/>
              </a:rPr>
              <a:t>The design and implementation of a lock-free ring-buffer with contiguous reservations</a:t>
            </a:r>
            <a:r>
              <a:rPr b="0" lang="en-US" sz="1000" spc="-1" strike="noStrike">
                <a:latin typeface="Arial"/>
              </a:rPr>
              <a:t>[6] 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55" name="Footer Placeholder 14"/>
          <p:cNvSpPr txBox="1"/>
          <p:nvPr/>
        </p:nvSpPr>
        <p:spPr>
          <a:xfrm>
            <a:off x="4038840" y="635688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E77A02E-F473-4347-AFE1-5162D0B75239}" type="slidenum">
              <a:t>13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0ECD9866-75EC-4AEB-ABDD-98079CC4E1D1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85800" y="23040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5: BBQueue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Subtitle 8"/>
          <p:cNvSpPr txBox="1"/>
          <p:nvPr/>
        </p:nvSpPr>
        <p:spPr>
          <a:xfrm>
            <a:off x="914400" y="1143000"/>
            <a:ext cx="5715000" cy="5257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Bipartite Buffer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Exists in Rust and SPARK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Formally proven in SPARK with invariants and the GNATprover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Data structures are complex enough, continuous memory blocks which makes it ideal for experiment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58" name="" descr=""/>
          <p:cNvPicPr/>
          <p:nvPr/>
        </p:nvPicPr>
        <p:blipFill>
          <a:blip r:embed="rId1"/>
          <a:stretch/>
        </p:blipFill>
        <p:spPr>
          <a:xfrm rot="10200">
            <a:off x="2060640" y="3667680"/>
            <a:ext cx="6962760" cy="2493720"/>
          </a:xfrm>
          <a:prstGeom prst="rect">
            <a:avLst/>
          </a:prstGeom>
          <a:ln w="0">
            <a:noFill/>
          </a:ln>
        </p:spPr>
      </p:pic>
      <p:sp>
        <p:nvSpPr>
          <p:cNvPr id="159" name="Footer Placeholder 15"/>
          <p:cNvSpPr txBox="1"/>
          <p:nvPr/>
        </p:nvSpPr>
        <p:spPr>
          <a:xfrm>
            <a:off x="4038840" y="635688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C15DCEB-6D69-4743-BF4E-0F3F549BE4EB}" type="slidenum">
              <a:t>14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B2CC8CB3-5510-4D7B-8E44-04F5D954F4AC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228600" y="1602000"/>
            <a:ext cx="43434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(1)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Rust → SPARK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1"/>
          <a:stretch/>
        </p:blipFill>
        <p:spPr>
          <a:xfrm>
            <a:off x="4461840" y="248040"/>
            <a:ext cx="6053760" cy="5924160"/>
          </a:xfrm>
          <a:prstGeom prst="rect">
            <a:avLst/>
          </a:prstGeom>
          <a:ln w="0">
            <a:noFill/>
          </a:ln>
        </p:spPr>
      </p:pic>
      <p:sp>
        <p:nvSpPr>
          <p:cNvPr id="162" name="Footer Placeholder 16"/>
          <p:cNvSpPr txBox="1"/>
          <p:nvPr/>
        </p:nvSpPr>
        <p:spPr>
          <a:xfrm>
            <a:off x="4038840" y="635688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FFA5CC4-8E03-4163-BD45-CB37980FD1BA}" type="slidenum">
              <a:t>15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6E021049-7BD0-480C-83EE-075AB3F2D789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228600" y="1602000"/>
            <a:ext cx="43434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(1)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 → Rust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1"/>
          <a:stretch/>
        </p:blipFill>
        <p:spPr>
          <a:xfrm>
            <a:off x="6118200" y="914400"/>
            <a:ext cx="5769000" cy="4800240"/>
          </a:xfrm>
          <a:prstGeom prst="rect">
            <a:avLst/>
          </a:prstGeom>
          <a:ln w="0">
            <a:noFill/>
          </a:ln>
        </p:spPr>
      </p:pic>
      <p:sp>
        <p:nvSpPr>
          <p:cNvPr id="165" name="Footer Placeholder 17"/>
          <p:cNvSpPr txBox="1"/>
          <p:nvPr/>
        </p:nvSpPr>
        <p:spPr>
          <a:xfrm>
            <a:off x="4038840" y="635688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80227ED-02A0-4339-B773-29D73E59A6B9}" type="slidenum">
              <a:t>16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222ED07F-9D05-489F-A65D-BF1D35AF5820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43434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overview 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5338800" y="2286000"/>
            <a:ext cx="6548400" cy="2055240"/>
          </a:xfrm>
          <a:prstGeom prst="rect">
            <a:avLst/>
          </a:prstGeom>
          <a:ln w="0">
            <a:noFill/>
          </a:ln>
        </p:spPr>
      </p:pic>
      <p:sp>
        <p:nvSpPr>
          <p:cNvPr id="168" name=""/>
          <p:cNvSpPr txBox="1"/>
          <p:nvPr/>
        </p:nvSpPr>
        <p:spPr>
          <a:xfrm>
            <a:off x="685800" y="1143000"/>
            <a:ext cx="5029200" cy="4697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800" spc="-1" strike="noStrike">
                <a:latin typeface="Arial"/>
              </a:rPr>
              <a:t>Stack types: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simple types, aggregates, composite types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focus on type safety (memory safety and ownership taken care by the compiler for Copy)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working with docs which is compiler specific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working with layout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calling functions in the other language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demonstrating memory errors, undefined behavior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memory safety verified with valgrind 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sp>
        <p:nvSpPr>
          <p:cNvPr id="169" name="Footer Placeholder 18"/>
          <p:cNvSpPr txBox="1"/>
          <p:nvPr/>
        </p:nvSpPr>
        <p:spPr>
          <a:xfrm>
            <a:off x="4038840" y="635688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D51878C-8BE1-4ED2-B7A8-ED2C28B637D4}" type="slidenum">
              <a:t>17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E3B17754-12F9-4AA7-B954-3C670D39469A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43434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overview (2) 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1" name=""/>
          <p:cNvSpPr txBox="1"/>
          <p:nvPr/>
        </p:nvSpPr>
        <p:spPr>
          <a:xfrm>
            <a:off x="914400" y="1141200"/>
            <a:ext cx="5029200" cy="495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800" spc="-1" strike="noStrike">
                <a:latin typeface="Arial"/>
              </a:rPr>
              <a:t>Heap types: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Same as stack types, but in addition: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defining data structure (“extra wrapper”) to hold complex and nested data types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implementing native methods/traits for creating, accessing, and modifying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complex data types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“good FFI citizen”: Implementing method/traits for dereferencing and dropping memory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after usage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minimizing unsafe code and delegating to the language semantics as much as possible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sp>
        <p:nvSpPr>
          <p:cNvPr id="172" name="Footer Placeholder 19"/>
          <p:cNvSpPr txBox="1"/>
          <p:nvPr/>
        </p:nvSpPr>
        <p:spPr>
          <a:xfrm>
            <a:off x="4039200" y="635724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173" name=""/>
          <p:cNvSpPr txBox="1"/>
          <p:nvPr/>
        </p:nvSpPr>
        <p:spPr>
          <a:xfrm>
            <a:off x="6285600" y="3886200"/>
            <a:ext cx="4687200" cy="99432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Courier New"/>
              </a:rPr>
              <a:t>// One function allocates memory for a new object.</a:t>
            </a:r>
            <a:endParaRPr b="0" lang="en-US" sz="1000" spc="-1" strike="noStrike">
              <a:latin typeface="Courier New"/>
            </a:endParaRPr>
          </a:p>
          <a:p>
            <a:r>
              <a:rPr b="1" lang="en-US" sz="1000" spc="-1" strike="noStrike">
                <a:latin typeface="Courier New"/>
              </a:rPr>
              <a:t>extern fn ECDSA_SIG_new() -&gt; *mut ECDSA_SIG;</a:t>
            </a:r>
            <a:endParaRPr b="0" lang="en-US" sz="1000" spc="-1" strike="noStrike">
              <a:latin typeface="Courier New"/>
            </a:endParaRPr>
          </a:p>
          <a:p>
            <a:r>
              <a:rPr b="0" lang="en-US" sz="1000" spc="-1" strike="noStrike">
                <a:latin typeface="Courier New"/>
              </a:rPr>
              <a:t>// And another accepts a pointer created by new</a:t>
            </a:r>
            <a:endParaRPr b="0" lang="en-US" sz="1000" spc="-1" strike="noStrike">
              <a:latin typeface="Courier New"/>
            </a:endParaRPr>
          </a:p>
          <a:p>
            <a:r>
              <a:rPr b="0" lang="en-US" sz="1000" spc="-1" strike="noStrike">
                <a:latin typeface="Courier New"/>
              </a:rPr>
              <a:t>// and deallocates it when the caller is done with it.</a:t>
            </a:r>
            <a:endParaRPr b="0" lang="en-US" sz="1000" spc="-1" strike="noStrike">
              <a:latin typeface="Courier New"/>
            </a:endParaRPr>
          </a:p>
          <a:p>
            <a:r>
              <a:rPr b="1" lang="en-US" sz="1000" spc="-1" strike="noStrike">
                <a:latin typeface="Courier New"/>
              </a:rPr>
              <a:t>extern fn ECDSA_SIG_free(sig: *mut ECDSA_SIG);</a:t>
            </a:r>
            <a:endParaRPr b="0" lang="en-US" sz="1000" spc="-1" strike="noStrike">
              <a:latin typeface="Courier New"/>
            </a:endParaRPr>
          </a:p>
        </p:txBody>
      </p:sp>
      <p:sp>
        <p:nvSpPr>
          <p:cNvPr id="174" name=""/>
          <p:cNvSpPr txBox="1"/>
          <p:nvPr/>
        </p:nvSpPr>
        <p:spPr>
          <a:xfrm>
            <a:off x="6629400" y="4880520"/>
            <a:ext cx="41148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Arial"/>
              </a:rPr>
              <a:t>J. Gjengset, Rust for Rustaceans [7]</a:t>
            </a: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5" name=""/>
          <p:cNvSpPr/>
          <p:nvPr/>
        </p:nvSpPr>
        <p:spPr>
          <a:xfrm>
            <a:off x="5371200" y="4343400"/>
            <a:ext cx="914400" cy="0"/>
          </a:xfrm>
          <a:prstGeom prst="line">
            <a:avLst/>
          </a:prstGeom>
          <a:ln cap="rnd" w="29160">
            <a:solidFill>
              <a:srgbClr val="800080"/>
            </a:solidFill>
            <a:prstDash val="sys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52A46D0-D282-4F99-A1A3-0BEDB6EC0452}" type="slidenum">
              <a:t>18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E2E76AA8-76A6-4C76-8B1D-60B33B246098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0010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Example: one 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 String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7" name=""/>
          <p:cNvSpPr txBox="1"/>
          <p:nvPr/>
        </p:nvSpPr>
        <p:spPr>
          <a:xfrm>
            <a:off x="228600" y="1141200"/>
            <a:ext cx="5029200" cy="3673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- String is a heap type: we need first to find correct sub-types (i32? c_char or u8?) 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Fat pointer (bounds + array)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Finding instructions in the GNAT compiler book: bounds come last when FFI with C conventions.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It follow the C ABI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pic>
        <p:nvPicPr>
          <p:cNvPr id="178" name="" descr=""/>
          <p:cNvPicPr/>
          <p:nvPr/>
        </p:nvPicPr>
        <p:blipFill>
          <a:blip r:embed="rId1"/>
          <a:stretch/>
        </p:blipFill>
        <p:spPr>
          <a:xfrm>
            <a:off x="685800" y="4343400"/>
            <a:ext cx="4304880" cy="1081800"/>
          </a:xfrm>
          <a:prstGeom prst="rect">
            <a:avLst/>
          </a:prstGeom>
          <a:ln w="0">
            <a:noFill/>
          </a:ln>
        </p:spPr>
      </p:pic>
      <p:pic>
        <p:nvPicPr>
          <p:cNvPr id="179" name="" descr=""/>
          <p:cNvPicPr/>
          <p:nvPr/>
        </p:nvPicPr>
        <p:blipFill>
          <a:blip r:embed="rId2"/>
          <a:stretch/>
        </p:blipFill>
        <p:spPr>
          <a:xfrm>
            <a:off x="5029200" y="3193200"/>
            <a:ext cx="5943600" cy="2521800"/>
          </a:xfrm>
          <a:prstGeom prst="rect">
            <a:avLst/>
          </a:prstGeom>
          <a:ln w="0">
            <a:noFill/>
          </a:ln>
        </p:spPr>
      </p:pic>
      <p:sp>
        <p:nvSpPr>
          <p:cNvPr id="180" name="Footer Placeholder 20"/>
          <p:cNvSpPr txBox="1"/>
          <p:nvPr/>
        </p:nvSpPr>
        <p:spPr>
          <a:xfrm>
            <a:off x="4039560" y="635760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B2C9003-7E1C-4059-A981-A1AD2CE8D6CB}" type="slidenum">
              <a:t>19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58D06E65-3E63-4B3D-91B8-79E1658ADEDB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/>
          </p:nvPr>
        </p:nvSpPr>
        <p:spPr>
          <a:xfrm>
            <a:off x="344160" y="1806120"/>
            <a:ext cx="10515240" cy="2743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Memory errors come from unsafe languages</a:t>
            </a:r>
            <a:r>
              <a:rPr b="0" lang="sv-SE" sz="2000" spc="-1" strike="noStrike">
                <a:solidFill>
                  <a:srgbClr val="000000"/>
                </a:solidFill>
                <a:latin typeface="Calibri"/>
              </a:rPr>
              <a:t>[4] </a:t>
            </a: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→  safety-critical, systems programming, low level</a:t>
            </a:r>
            <a:endParaRPr b="0" lang="sv-SE" sz="26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b="0" lang="sv-SE" sz="26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Bindings usually done through C/C++ → too much freedom == too much responsibility! </a:t>
            </a:r>
            <a:endParaRPr b="0" lang="sv-SE" sz="26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b="0" lang="sv-SE" sz="26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FFI in software engineering is difficult and error prone </a:t>
            </a:r>
            <a:r>
              <a:rPr b="0" lang="sv-SE" sz="2000" spc="-1" strike="noStrike">
                <a:solidFill>
                  <a:srgbClr val="333333"/>
                </a:solidFill>
                <a:latin typeface="Calibri"/>
                <a:ea typeface="Noto Sans CJK SC"/>
              </a:rPr>
              <a:t>[1]</a:t>
            </a:r>
            <a:endParaRPr b="0" lang="sv-SE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b="0" lang="sv-SE" sz="26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FFI safe/unsafe languages is potentially more unsafe than the rest </a:t>
            </a:r>
            <a:r>
              <a:rPr b="0" lang="sv-SE" sz="2000" spc="-1" strike="noStrike">
                <a:solidFill>
                  <a:srgbClr val="333333"/>
                </a:solidFill>
                <a:latin typeface="Calibri"/>
                <a:ea typeface="Noto Sans CJK SC"/>
              </a:rPr>
              <a:t>[2]</a:t>
            </a:r>
            <a:endParaRPr b="0" lang="sv-SE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Straight Connector 4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PlaceHolder 2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Introduction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89" name="Title 25"/>
          <p:cNvSpPr txBox="1"/>
          <p:nvPr/>
        </p:nvSpPr>
        <p:spPr>
          <a:xfrm>
            <a:off x="457560" y="5036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Problem statement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B1B5025-FB1E-4071-B141-B7FDE09450AA}" type="slidenum">
              <a:t>2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fld id="{50703978-9715-4802-97B7-4E7255468AB0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0010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Example: 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one Rust String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"/>
          <p:cNvSpPr txBox="1"/>
          <p:nvPr/>
        </p:nvSpPr>
        <p:spPr>
          <a:xfrm>
            <a:off x="457200" y="1410120"/>
            <a:ext cx="5029200" cy="3161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- String is still a heap type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Still a fat pointer with capacity, len, buffer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It is not FFI safe and cannot be exported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must be encoded as c_char for Ada/SPARK, len and capacity are not Integers!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forgetting must be implemented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pic>
        <p:nvPicPr>
          <p:cNvPr id="183" name="" descr=""/>
          <p:cNvPicPr/>
          <p:nvPr/>
        </p:nvPicPr>
        <p:blipFill>
          <a:blip r:embed="rId1"/>
          <a:stretch/>
        </p:blipFill>
        <p:spPr>
          <a:xfrm>
            <a:off x="457200" y="4800600"/>
            <a:ext cx="4544640" cy="529200"/>
          </a:xfrm>
          <a:prstGeom prst="rect">
            <a:avLst/>
          </a:prstGeom>
          <a:ln w="0">
            <a:noFill/>
          </a:ln>
        </p:spPr>
      </p:pic>
      <p:pic>
        <p:nvPicPr>
          <p:cNvPr id="184" name="" descr=""/>
          <p:cNvPicPr/>
          <p:nvPr/>
        </p:nvPicPr>
        <p:blipFill>
          <a:blip r:embed="rId2"/>
          <a:stretch/>
        </p:blipFill>
        <p:spPr>
          <a:xfrm>
            <a:off x="5257800" y="693720"/>
            <a:ext cx="6786360" cy="5249880"/>
          </a:xfrm>
          <a:prstGeom prst="rect">
            <a:avLst/>
          </a:prstGeom>
          <a:ln w="0">
            <a:noFill/>
          </a:ln>
        </p:spPr>
      </p:pic>
      <p:sp>
        <p:nvSpPr>
          <p:cNvPr id="185" name="Footer Placeholder 21"/>
          <p:cNvSpPr txBox="1"/>
          <p:nvPr/>
        </p:nvSpPr>
        <p:spPr>
          <a:xfrm>
            <a:off x="4039560" y="635760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8A7666C-477C-4FAE-9571-F1C837AE9CE9}" type="slidenum">
              <a:t>20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94792F63-6BAE-4F6B-87BA-93C0CFEE68EA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0010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BBQueue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7" name=""/>
          <p:cNvSpPr txBox="1"/>
          <p:nvPr/>
        </p:nvSpPr>
        <p:spPr>
          <a:xfrm>
            <a:off x="457200" y="1371600"/>
            <a:ext cx="5029200" cy="2138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Header and Grants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Grant has a reference to the header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The Grant can atomically touch the variables of the header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pic>
        <p:nvPicPr>
          <p:cNvPr id="188" name="" descr=""/>
          <p:cNvPicPr/>
          <p:nvPr/>
        </p:nvPicPr>
        <p:blipFill>
          <a:blip r:embed="rId1"/>
          <a:stretch/>
        </p:blipFill>
        <p:spPr>
          <a:xfrm rot="10200">
            <a:off x="2060640" y="3210840"/>
            <a:ext cx="6962760" cy="2493720"/>
          </a:xfrm>
          <a:prstGeom prst="rect">
            <a:avLst/>
          </a:prstGeom>
          <a:ln w="0">
            <a:noFill/>
          </a:ln>
        </p:spPr>
      </p:pic>
      <p:sp>
        <p:nvSpPr>
          <p:cNvPr id="189" name="Footer Placeholder 22"/>
          <p:cNvSpPr txBox="1"/>
          <p:nvPr/>
        </p:nvSpPr>
        <p:spPr>
          <a:xfrm>
            <a:off x="4039560" y="635760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E991D34-7F4E-49A4-A456-29DCA1B21992}" type="slidenum">
              <a:t>21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0580D63D-95FC-4E79-89F9-4A9FCA4B5763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0010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BBQueue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"/>
          <p:cNvSpPr txBox="1"/>
          <p:nvPr/>
        </p:nvSpPr>
        <p:spPr>
          <a:xfrm>
            <a:off x="457200" y="1371600"/>
            <a:ext cx="5029200" cy="5209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We must: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1. guarantee consistent layout across the FFI border (guaranteed by the data structure);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2. provide pointers to the grant and the content of the header;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3. ensure that the header fields are of the right size and are atomic;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4. ensure the absence of undefined behavior where it can be introduced;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5. ensure the functions in SPARK interact with the atomic variables in the exact prescribed order — to guarantee thread safety;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6. Respect the good FFI citizen principles.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pic>
        <p:nvPicPr>
          <p:cNvPr id="192" name="" descr=""/>
          <p:cNvPicPr/>
          <p:nvPr/>
        </p:nvPicPr>
        <p:blipFill>
          <a:blip r:embed="rId1"/>
          <a:stretch/>
        </p:blipFill>
        <p:spPr>
          <a:xfrm>
            <a:off x="5943600" y="685800"/>
            <a:ext cx="5384160" cy="5257800"/>
          </a:xfrm>
          <a:prstGeom prst="rect">
            <a:avLst/>
          </a:prstGeom>
          <a:ln w="0">
            <a:noFill/>
          </a:ln>
        </p:spPr>
      </p:pic>
      <p:sp>
        <p:nvSpPr>
          <p:cNvPr id="193" name="Footer Placeholder 23"/>
          <p:cNvSpPr txBox="1"/>
          <p:nvPr/>
        </p:nvSpPr>
        <p:spPr>
          <a:xfrm>
            <a:off x="4039560" y="635760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56E8198-9C76-420D-9811-CEF9A0C2949E}" type="slidenum">
              <a:t>22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AD0279B8-AB20-422F-B9BF-55823BF9D228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6868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Results 1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"/>
          <p:cNvSpPr txBox="1"/>
          <p:nvPr/>
        </p:nvSpPr>
        <p:spPr>
          <a:xfrm>
            <a:off x="457200" y="1154160"/>
            <a:ext cx="5257800" cy="478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- Rely on documentation. It is spread between language and compiler docs.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Good FFI citizen (do not unwind, clean) is a must and empirically no memory errors were found with valgrind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References cannot  be used across FFI! Back to pointer logic.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It is extremely error prone as per literature.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Use separation of concerns 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pic>
        <p:nvPicPr>
          <p:cNvPr id="196" name="" descr=""/>
          <p:cNvPicPr/>
          <p:nvPr/>
        </p:nvPicPr>
        <p:blipFill>
          <a:blip r:embed="rId1"/>
          <a:stretch/>
        </p:blipFill>
        <p:spPr>
          <a:xfrm>
            <a:off x="5357160" y="4020480"/>
            <a:ext cx="6758640" cy="1465920"/>
          </a:xfrm>
          <a:prstGeom prst="rect">
            <a:avLst/>
          </a:prstGeom>
          <a:ln w="0">
            <a:noFill/>
          </a:ln>
        </p:spPr>
      </p:pic>
      <p:sp>
        <p:nvSpPr>
          <p:cNvPr id="197" name=""/>
          <p:cNvSpPr/>
          <p:nvPr/>
        </p:nvSpPr>
        <p:spPr>
          <a:xfrm>
            <a:off x="3624120" y="4402080"/>
            <a:ext cx="2057400" cy="0"/>
          </a:xfrm>
          <a:prstGeom prst="line">
            <a:avLst/>
          </a:prstGeom>
          <a:ln w="38160">
            <a:solidFill>
              <a:srgbClr val="8d1d75"/>
            </a:solidFill>
            <a:prstDash val="lg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839F733-5B5E-48CE-9ABE-4B67EE06D9B8}" type="slidenum">
              <a:t>23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6C6B0578-5F7E-4828-80E6-7EC2005D0664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6868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Results 2: memory interaction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"/>
          <p:cNvSpPr txBox="1"/>
          <p:nvPr/>
        </p:nvSpPr>
        <p:spPr>
          <a:xfrm>
            <a:off x="457200" y="1371600"/>
            <a:ext cx="5029200" cy="495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- Some memory regions are inaccessible. SPARK must use named pointers. Rust has Allocator trait but not stabilized.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SPARK is less flexible in its ownership (no lifetimes) in some respects (assumes ownership over the whole array in one function, no slicing)!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But SPARK is more flexible in memory allocation: storage pools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SPARK is more flexible to interact with external code/Rust protects most types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2F0A6B1-2A47-4547-84CE-CAA7DCEDCD80}" type="slidenum">
              <a:t>24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54AA7230-7A61-4207-9A6B-357788C1813B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102870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Results 3: Exceptions and panic!() 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"/>
          <p:cNvSpPr txBox="1"/>
          <p:nvPr/>
        </p:nvSpPr>
        <p:spPr>
          <a:xfrm>
            <a:off x="457200" y="1371600"/>
            <a:ext cx="5029200" cy="2905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- unwinding across FFI is undefined behavior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in microcontrollers it is impossible to unwind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it is bad FFI citizen behavior!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SPARK has no support for exceptions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we can never go back to a “safe” state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pic>
        <p:nvPicPr>
          <p:cNvPr id="202" name="" descr=""/>
          <p:cNvPicPr/>
          <p:nvPr/>
        </p:nvPicPr>
        <p:blipFill>
          <a:blip r:embed="rId1"/>
          <a:stretch/>
        </p:blipFill>
        <p:spPr>
          <a:xfrm>
            <a:off x="5429520" y="2514960"/>
            <a:ext cx="5314680" cy="32000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5DC8D77-5FF8-4B4E-8431-51B581D70DF7}" type="slidenum">
              <a:t>25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A9D03937-274A-4C71-BB86-708520C5D458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Results 4: automated tool</a:t>
            </a:r>
            <a:endParaRPr b="0" lang="sv-SE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800" spc="-1" strike="noStrike">
                <a:solidFill>
                  <a:srgbClr val="000000"/>
                </a:solidFill>
                <a:latin typeface="Calibri"/>
              </a:rPr>
              <a:t>It is feasible</a:t>
            </a: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The documentation is compiler specific, and squattered around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If being careful the consistency of Rust SPARK is conserved, 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but in case of error we are back to the weakest link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→ </a:t>
            </a: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It becomes extremely easy to ”lie” to the compiler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Strong reliance on the C ABI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Use compiler flags and conventions abundantly 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[no_mangle] [repr(C)], Ada_Pass_By_Reference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5" name="Straight Connector 2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PlaceHolder 3"/>
          <p:cNvSpPr>
            <a:spLocks noGrp="1"/>
          </p:cNvSpPr>
          <p:nvPr>
            <p:ph type="ftr" idx="1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CFAB910-6EF6-452D-9593-6F4D80074F05}" type="slidenum">
              <a:t>26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fld id="{2F752B49-BA6F-4213-B396-97F7EC4010C1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Future work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800" spc="-1" strike="noStrike">
                <a:solidFill>
                  <a:srgbClr val="000000"/>
                </a:solidFill>
                <a:latin typeface="Calibri"/>
              </a:rPr>
              <a:t>Find and automatize information about types</a:t>
            </a: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800" spc="-1" strike="noStrike">
                <a:solidFill>
                  <a:srgbClr val="000000"/>
                </a:solidFill>
                <a:latin typeface="Calibri"/>
              </a:rPr>
              <a:t>Study of Bindgen</a:t>
            </a: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800" spc="-1" strike="noStrike">
                <a:solidFill>
                  <a:srgbClr val="000000"/>
                </a:solidFill>
                <a:latin typeface="Calibri"/>
              </a:rPr>
              <a:t>Rewrite of BBQueue</a:t>
            </a: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9" name="Straight Connector 5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PlaceHolder 3"/>
          <p:cNvSpPr>
            <a:spLocks noGrp="1"/>
          </p:cNvSpPr>
          <p:nvPr>
            <p:ph type="ftr" idx="1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7348CFB-9F93-4FAB-955B-2678B966A8AC}" type="slidenum">
              <a:t>27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fld id="{3DBF864E-2596-459E-96F1-84F0409AB7F2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" descr=""/>
          <p:cNvPicPr/>
          <p:nvPr/>
        </p:nvPicPr>
        <p:blipFill>
          <a:blip r:embed="rId1"/>
          <a:stretch/>
        </p:blipFill>
        <p:spPr>
          <a:xfrm>
            <a:off x="6172200" y="685800"/>
            <a:ext cx="10362960" cy="5181120"/>
          </a:xfrm>
          <a:prstGeom prst="rect">
            <a:avLst/>
          </a:prstGeom>
          <a:ln w="0">
            <a:noFill/>
          </a:ln>
        </p:spPr>
      </p:pic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8616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sv-SE" sz="2500" spc="-1" strike="noStrike">
                <a:solidFill>
                  <a:srgbClr val="000000"/>
                </a:solidFill>
                <a:latin typeface="Calibri"/>
              </a:rPr>
              <a:t>Thank you for coming to my Ted talk</a:t>
            </a:r>
            <a:endParaRPr b="0" lang="sv-SE" sz="25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3" name=""/>
          <p:cNvSpPr txBox="1"/>
          <p:nvPr/>
        </p:nvSpPr>
        <p:spPr>
          <a:xfrm>
            <a:off x="1600200" y="1690200"/>
            <a:ext cx="180720" cy="456120"/>
          </a:xfrm>
          <a:prstGeom prst="rect">
            <a:avLst/>
          </a:prstGeom>
          <a:noFill/>
          <a:ln w="0">
            <a:noFill/>
          </a:ln>
        </p:spPr>
      </p:sp>
      <p:pic>
        <p:nvPicPr>
          <p:cNvPr id="214" name="" descr=""/>
          <p:cNvPicPr/>
          <p:nvPr/>
        </p:nvPicPr>
        <p:blipFill>
          <a:blip r:embed="rId2"/>
          <a:stretch/>
        </p:blipFill>
        <p:spPr>
          <a:xfrm>
            <a:off x="1752840" y="3200400"/>
            <a:ext cx="3504960" cy="23389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F179083-5277-4500-AA6C-E4DE8F19F061}" type="slidenum">
              <a:t>28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fld id="{053A3913-9E54-4453-A100-202F6BBC6CAC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8616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THANK YOU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"/>
          <p:cNvSpPr txBox="1"/>
          <p:nvPr/>
        </p:nvSpPr>
        <p:spPr>
          <a:xfrm>
            <a:off x="1600200" y="1690200"/>
            <a:ext cx="180720" cy="456120"/>
          </a:xfrm>
          <a:prstGeom prst="rect">
            <a:avLst/>
          </a:prstGeom>
          <a:noFill/>
          <a:ln w="0">
            <a:noFill/>
          </a:ln>
        </p:spPr>
      </p:sp>
      <p:sp>
        <p:nvSpPr>
          <p:cNvPr id="217" name=""/>
          <p:cNvSpPr txBox="1"/>
          <p:nvPr/>
        </p:nvSpPr>
        <p:spPr>
          <a:xfrm>
            <a:off x="228600" y="1461600"/>
            <a:ext cx="10058400" cy="5834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Arial"/>
              </a:rPr>
              <a:t>[1] S. Li, “Improving Quality of Soft ware with Foreign Function Interfaces using Static Analysis,” Doctoral dissertation, Lehigh University, 2014. Accessed: Feb. 13, 2023. [Online]. Available: https://www.semanticscholar.org/paper/Improving-Quality-of-Soft-ware-with-Foreign-using-Preserve-Li/8d0b6db3858946c27657567d42f684a32d34e4f3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[2] S. Mergendahl, N. Burow, and H. Okhravi, “Cross-Language Attacks,” in Proceedings 2022 Network and Distributed System Security Symposium, San Diego, CA, USA: Internet Society, 2022. doi: 10.14722/ndss.2022.24078.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[3] R. Pereira et al., “Energy efficiency across programming languages: how do energy, time, and memory relate?,” in Proceedings of the 10th ACM SIGPLAN International Conference on Software Language Engineering, in SLE 2017. New York, NY, USA: Association for Computing Machinery, Oct. 2017, pp. 256–267. doi: 10.1145/3136014.3136031.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[4] “NSA Releases Guidance on How to Protect Against Software Memory Safety Issues,” National Security Agency/Central Security Service, 2022. https://www.nsa.gov/Press-Room/News-Highlights/Article/Article/3215760/nsa-releases-guidance-on-how-to-protect-against-software-memory-safety-issues (accessed Feb. 13, 2023).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[5] L. Soares, “Understanding Ownership in Rust with Examples,” Coinmonks, May 23, 2023. https://medium.com/coinmonks/understanding-ownership-in-rust-with-examples-73835ba931b1 (accessed May 24, 2023).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[6] J. Munns, “The design and implementation of a lock-free ring-buffer with contiguous reservations - Ferrous Systems,” Mar. 06, 2019. https://ferrous-systems.com/blog/lock-free-ring-buffer/ (accessed Apr. 28, 2023).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[7] J. Gjengset, Rust for Rustaceans. no starch press, 2021. Accessed: Mar. 06, 2023. [Online]. Available: https://rust-for-rustaceans.com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DA52FF3-5ACE-4E3A-A154-BB14B78BC08A}" type="slidenum">
              <a:t>29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fld id="{E1DA2932-5865-4E3C-A512-1DE8052F12B5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Research question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914760" y="1690200"/>
            <a:ext cx="10515240" cy="405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What are the best practices for secure bindings between safe </a:t>
            </a:r>
            <a:r>
              <a:rPr b="0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languages Rust and SPARK?</a:t>
            </a:r>
            <a:endParaRPr b="0" lang="sv-SE" sz="26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b="0" lang="sv-SE" sz="26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Goal: </a:t>
            </a:r>
            <a:r>
              <a:rPr b="1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Recommendations for binding safely Rust and </a:t>
            </a:r>
            <a:r>
              <a:rPr b="1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SPARK by preserving type and memory safety, as well </a:t>
            </a:r>
            <a:r>
              <a:rPr b="1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as ownership</a:t>
            </a:r>
            <a:endParaRPr b="0" lang="sv-SE" sz="26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b="0" lang="sv-SE" sz="26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Limitations: Preliminary research from automated tool</a:t>
            </a:r>
            <a:endParaRPr b="0" lang="sv-SE" sz="26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b="0" lang="sv-SE" sz="26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Straight Connector 6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PlaceHolder 3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Introduction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86B7098-3DC0-4B7A-8A5C-4C8C37C5E99F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fld id="{9045E603-56E4-480D-A769-CF498688957E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1: Ferrocene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ftr" idx="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96" name="Subtitle 6"/>
          <p:cNvSpPr txBox="1"/>
          <p:nvPr/>
        </p:nvSpPr>
        <p:spPr>
          <a:xfrm>
            <a:off x="827280" y="3657600"/>
            <a:ext cx="9002520" cy="2971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Ferrous Systems/AdaCore project 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Qualification of one version of the Rust compiler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Noto Sans CJK SC"/>
              </a:rPr>
              <a:t>Produce certified code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720000" y="842760"/>
            <a:ext cx="7966800" cy="2586240"/>
          </a:xfrm>
          <a:prstGeom prst="rect">
            <a:avLst/>
          </a:prstGeom>
          <a:ln w="0">
            <a:noFill/>
          </a:ln>
        </p:spPr>
      </p:pic>
      <p:sp>
        <p:nvSpPr>
          <p:cNvPr id="98" name=""/>
          <p:cNvSpPr/>
          <p:nvPr/>
        </p:nvSpPr>
        <p:spPr>
          <a:xfrm rot="2692200">
            <a:off x="5028840" y="1143000"/>
            <a:ext cx="2057400" cy="1600200"/>
          </a:xfrm>
          <a:prstGeom prst="ellipse">
            <a:avLst/>
          </a:prstGeom>
          <a:solidFill>
            <a:srgbClr val="729fcf">
              <a:alpha val="1000"/>
            </a:srgbClr>
          </a:solidFill>
          <a:ln w="19080">
            <a:solidFill>
              <a:srgbClr val="c9211e"/>
            </a:solidFill>
            <a:prstDash val="lg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FDF49EA-9624-45FF-A93F-139DA1DF1D97}" type="slidenum">
              <a:t>4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0410734B-1F0A-48C0-99DB-B3AD6FC0D049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2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457560" y="160020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</a:rPr>
              <a:t>Unsafe languages: 70% of memory errors[4] </a:t>
            </a:r>
            <a:endParaRPr b="0" lang="sv-SE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Safe/Unsafe languages: potentially more unsafe than safe/unsafe </a:t>
            </a: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combinations</a:t>
            </a:r>
            <a:r>
              <a:rPr b="0" lang="sv-SE" sz="2000" spc="-1" strike="noStrike">
                <a:solidFill>
                  <a:srgbClr val="000000"/>
                </a:solidFill>
                <a:latin typeface="Calibri"/>
              </a:rPr>
              <a:t>[2]</a:t>
            </a:r>
            <a:endParaRPr b="0" lang="sv-SE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</a:rPr>
              <a:t>FFI resussitate old avenues of attack → weakest link</a:t>
            </a:r>
            <a:endParaRPr b="0" lang="sv-SE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Straight Connector 3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PlaceHolder 3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1"/>
          <a:stretch/>
        </p:blipFill>
        <p:spPr>
          <a:xfrm>
            <a:off x="534240" y="3429000"/>
            <a:ext cx="9752760" cy="2188080"/>
          </a:xfrm>
          <a:prstGeom prst="rect">
            <a:avLst/>
          </a:prstGeom>
          <a:ln w="0">
            <a:noFill/>
          </a:ln>
        </p:spPr>
      </p:pic>
      <p:sp>
        <p:nvSpPr>
          <p:cNvPr id="104" name=""/>
          <p:cNvSpPr txBox="1"/>
          <p:nvPr/>
        </p:nvSpPr>
        <p:spPr>
          <a:xfrm>
            <a:off x="914400" y="5715000"/>
            <a:ext cx="8458200" cy="457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Arial"/>
              </a:rPr>
              <a:t>Cross-Language Attacks (CLA) transfer back and forth between languages to circumvent deployed defenses. Mergendahl et al., [2] 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9633DB7-8C94-4022-84CE-059AEF8B5A6E}" type="slidenum">
              <a:t>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fld id="{A802CDA8-D359-4DF1-8782-F1B593CFB7E1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763200" y="68760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3: Rust and SPARK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107" name=""/>
          <p:cNvSpPr/>
          <p:nvPr/>
        </p:nvSpPr>
        <p:spPr>
          <a:xfrm>
            <a:off x="2287440" y="3321000"/>
            <a:ext cx="343440" cy="208080"/>
          </a:xfrm>
          <a:prstGeom prst="rect">
            <a:avLst/>
          </a:prstGeom>
          <a:noFill/>
          <a:ln w="1008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8" name=""/>
          <p:cNvGrpSpPr/>
          <p:nvPr/>
        </p:nvGrpSpPr>
        <p:grpSpPr>
          <a:xfrm>
            <a:off x="457200" y="1371600"/>
            <a:ext cx="4343400" cy="2514600"/>
            <a:chOff x="457200" y="1371600"/>
            <a:chExt cx="4343400" cy="2514600"/>
          </a:xfrm>
        </p:grpSpPr>
        <p:pic>
          <p:nvPicPr>
            <p:cNvPr id="109" name="" descr=""/>
            <p:cNvPicPr/>
            <p:nvPr/>
          </p:nvPicPr>
          <p:blipFill>
            <a:blip r:embed="rId1"/>
            <a:stretch/>
          </p:blipFill>
          <p:spPr>
            <a:xfrm>
              <a:off x="457200" y="1371600"/>
              <a:ext cx="4343400" cy="2514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0" name=""/>
            <p:cNvSpPr/>
            <p:nvPr/>
          </p:nvSpPr>
          <p:spPr>
            <a:xfrm>
              <a:off x="1873080" y="2530080"/>
              <a:ext cx="314280" cy="190440"/>
            </a:xfrm>
            <a:prstGeom prst="rect">
              <a:avLst/>
            </a:prstGeom>
            <a:noFill/>
            <a:ln w="1908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" name=""/>
            <p:cNvSpPr/>
            <p:nvPr/>
          </p:nvSpPr>
          <p:spPr>
            <a:xfrm>
              <a:off x="1909800" y="2143800"/>
              <a:ext cx="314280" cy="190800"/>
            </a:xfrm>
            <a:prstGeom prst="rect">
              <a:avLst/>
            </a:prstGeom>
            <a:noFill/>
            <a:ln w="1908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" name=""/>
            <p:cNvSpPr/>
            <p:nvPr/>
          </p:nvSpPr>
          <p:spPr>
            <a:xfrm>
              <a:off x="2838600" y="1877760"/>
              <a:ext cx="497520" cy="218160"/>
            </a:xfrm>
            <a:prstGeom prst="rect">
              <a:avLst/>
            </a:prstGeom>
            <a:noFill/>
            <a:ln w="19080">
              <a:solidFill>
                <a:srgbClr val="ff4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3" name=""/>
            <p:cNvSpPr/>
            <p:nvPr/>
          </p:nvSpPr>
          <p:spPr>
            <a:xfrm>
              <a:off x="2361240" y="2955960"/>
              <a:ext cx="497520" cy="218160"/>
            </a:xfrm>
            <a:prstGeom prst="rect">
              <a:avLst/>
            </a:prstGeom>
            <a:noFill/>
            <a:ln w="19080">
              <a:solidFill>
                <a:srgbClr val="ff4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" name=""/>
            <p:cNvSpPr/>
            <p:nvPr/>
          </p:nvSpPr>
          <p:spPr>
            <a:xfrm>
              <a:off x="2354760" y="2337120"/>
              <a:ext cx="497880" cy="218160"/>
            </a:xfrm>
            <a:prstGeom prst="rect">
              <a:avLst/>
            </a:prstGeom>
            <a:noFill/>
            <a:ln w="19080">
              <a:solidFill>
                <a:srgbClr val="ff4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5" name=""/>
          <p:cNvGrpSpPr/>
          <p:nvPr/>
        </p:nvGrpSpPr>
        <p:grpSpPr>
          <a:xfrm>
            <a:off x="5412600" y="1371600"/>
            <a:ext cx="5464080" cy="4879080"/>
            <a:chOff x="5412600" y="1371600"/>
            <a:chExt cx="5464080" cy="4879080"/>
          </a:xfrm>
        </p:grpSpPr>
        <p:pic>
          <p:nvPicPr>
            <p:cNvPr id="116" name="" descr=""/>
            <p:cNvPicPr/>
            <p:nvPr/>
          </p:nvPicPr>
          <p:blipFill>
            <a:blip r:embed="rId2"/>
            <a:stretch/>
          </p:blipFill>
          <p:spPr>
            <a:xfrm>
              <a:off x="5486400" y="1371600"/>
              <a:ext cx="5390280" cy="4879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7" name=""/>
            <p:cNvSpPr/>
            <p:nvPr/>
          </p:nvSpPr>
          <p:spPr>
            <a:xfrm>
              <a:off x="5412600" y="2205720"/>
              <a:ext cx="228600" cy="0"/>
            </a:xfrm>
            <a:prstGeom prst="line">
              <a:avLst/>
            </a:prstGeom>
            <a:ln w="0">
              <a:solidFill>
                <a:srgbClr val="3465a4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" name=""/>
            <p:cNvSpPr/>
            <p:nvPr/>
          </p:nvSpPr>
          <p:spPr>
            <a:xfrm>
              <a:off x="7351200" y="2206080"/>
              <a:ext cx="228600" cy="0"/>
            </a:xfrm>
            <a:prstGeom prst="line">
              <a:avLst/>
            </a:prstGeom>
            <a:ln w="0">
              <a:solidFill>
                <a:srgbClr val="3465a4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" name=""/>
            <p:cNvSpPr/>
            <p:nvPr/>
          </p:nvSpPr>
          <p:spPr>
            <a:xfrm>
              <a:off x="9144000" y="2514600"/>
              <a:ext cx="228600" cy="0"/>
            </a:xfrm>
            <a:prstGeom prst="line">
              <a:avLst/>
            </a:prstGeom>
            <a:ln w="0">
              <a:solidFill>
                <a:srgbClr val="3465a4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" name=""/>
            <p:cNvSpPr/>
            <p:nvPr/>
          </p:nvSpPr>
          <p:spPr>
            <a:xfrm>
              <a:off x="5426280" y="1864800"/>
              <a:ext cx="228600" cy="0"/>
            </a:xfrm>
            <a:prstGeom prst="line">
              <a:avLst/>
            </a:prstGeom>
            <a:ln w="0">
              <a:solidFill>
                <a:srgbClr val="ff4000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1" name=""/>
            <p:cNvSpPr/>
            <p:nvPr/>
          </p:nvSpPr>
          <p:spPr>
            <a:xfrm>
              <a:off x="7331400" y="1884240"/>
              <a:ext cx="228600" cy="0"/>
            </a:xfrm>
            <a:prstGeom prst="line">
              <a:avLst/>
            </a:prstGeom>
            <a:ln w="0">
              <a:solidFill>
                <a:srgbClr val="ff4000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" name=""/>
            <p:cNvSpPr/>
            <p:nvPr/>
          </p:nvSpPr>
          <p:spPr>
            <a:xfrm>
              <a:off x="9144000" y="2743200"/>
              <a:ext cx="228600" cy="0"/>
            </a:xfrm>
            <a:prstGeom prst="line">
              <a:avLst/>
            </a:prstGeom>
            <a:ln w="0">
              <a:solidFill>
                <a:srgbClr val="ff4000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3" name=""/>
          <p:cNvSpPr txBox="1"/>
          <p:nvPr/>
        </p:nvSpPr>
        <p:spPr>
          <a:xfrm>
            <a:off x="457200" y="4343400"/>
            <a:ext cx="4343400" cy="107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Arial"/>
              </a:rPr>
              <a:t>Energy Efficiency across Programming Languages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Arial"/>
              </a:rPr>
              <a:t>How Do Energy, Time, and Memory Relate?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  <a:ea typeface="Noto Sans CJK SC"/>
              </a:rPr>
              <a:t>R. Pereira et al.</a:t>
            </a:r>
            <a:r>
              <a:rPr b="0" lang="en-US" sz="1000" spc="-1" strike="noStrike">
                <a:latin typeface="Arial"/>
              </a:rPr>
              <a:t>[3] 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707CFA6-361E-4892-AEEE-45754CEB2FE8}" type="slidenum">
              <a:t>6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37E8D8B8-210D-4864-96D0-D7F2DE551A95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3040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3: What is ownership?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ftr" idx="1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126" name="Subtitle 9"/>
          <p:cNvSpPr txBox="1"/>
          <p:nvPr/>
        </p:nvSpPr>
        <p:spPr>
          <a:xfrm>
            <a:off x="370080" y="1371600"/>
            <a:ext cx="3744720" cy="3657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500" spc="-1" strike="noStrike">
                <a:solidFill>
                  <a:srgbClr val="000000"/>
                </a:solidFill>
                <a:latin typeface="Calibri"/>
              </a:rPr>
              <a:t>Rust ownership: 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one place in memory has one owner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compiler annotates the types with lifetimes 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compiler removes the memory when the owner is out of scope.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500" spc="-1" strike="noStrike">
                <a:solidFill>
                  <a:srgbClr val="000000"/>
                </a:solidFill>
                <a:latin typeface="Calibri"/>
              </a:rPr>
              <a:t>SPARK ownership: 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inspired by Rust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programmer need to implement cleaning functions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compiler will not throw an error in case of illegal operations 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127" name="" descr=""/>
          <p:cNvPicPr/>
          <p:nvPr/>
        </p:nvPicPr>
        <p:blipFill>
          <a:blip r:embed="rId1"/>
          <a:stretch/>
        </p:blipFill>
        <p:spPr>
          <a:xfrm>
            <a:off x="5257800" y="998280"/>
            <a:ext cx="4448520" cy="1789560"/>
          </a:xfrm>
          <a:prstGeom prst="rect">
            <a:avLst/>
          </a:prstGeom>
          <a:ln w="0">
            <a:noFill/>
          </a:ln>
        </p:spPr>
      </p:pic>
      <p:sp>
        <p:nvSpPr>
          <p:cNvPr id="128" name=""/>
          <p:cNvSpPr txBox="1"/>
          <p:nvPr/>
        </p:nvSpPr>
        <p:spPr>
          <a:xfrm>
            <a:off x="9829800" y="1371600"/>
            <a:ext cx="1371600" cy="515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Arial"/>
              </a:rPr>
              <a:t>“</a:t>
            </a:r>
            <a:r>
              <a:rPr b="0" lang="en-US" sz="1000" spc="-1" strike="noStrike">
                <a:latin typeface="Arial"/>
              </a:rPr>
              <a:t>Understanding Ownership” Luis Soares [5]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29" name=""/>
          <p:cNvSpPr txBox="1"/>
          <p:nvPr/>
        </p:nvSpPr>
        <p:spPr>
          <a:xfrm>
            <a:off x="5257800" y="2971800"/>
            <a:ext cx="5257800" cy="152316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Courier New"/>
              </a:rPr>
              <a:t>fn main(){</a:t>
            </a:r>
            <a:endParaRPr b="0" lang="en-US" sz="1000" spc="-1" strike="noStrike">
              <a:latin typeface="Courier New"/>
            </a:endParaRPr>
          </a:p>
          <a:p>
            <a:r>
              <a:rPr b="0" lang="en-US" sz="1000" spc="-1" strike="noStrike">
                <a:latin typeface="Courier New"/>
              </a:rPr>
              <a:t>    </a:t>
            </a:r>
            <a:r>
              <a:rPr b="0" lang="en-US" sz="1000" spc="-1" strike="noStrike">
                <a:latin typeface="Courier New"/>
              </a:rPr>
              <a:t>let a = String::from("foo");</a:t>
            </a:r>
            <a:endParaRPr b="0" lang="en-US" sz="1000" spc="-1" strike="noStrike">
              <a:latin typeface="Courier New"/>
            </a:endParaRPr>
          </a:p>
          <a:p>
            <a:r>
              <a:rPr b="0" lang="en-US" sz="1000" spc="-1" strike="noStrike">
                <a:latin typeface="Courier New"/>
              </a:rPr>
              <a:t>    </a:t>
            </a:r>
            <a:r>
              <a:rPr b="1" lang="en-US" sz="1000" spc="-1" strike="noStrike">
                <a:latin typeface="Courier New"/>
              </a:rPr>
              <a:t>moving_out(a)</a:t>
            </a:r>
            <a:r>
              <a:rPr b="0" lang="en-US" sz="1000" spc="-1" strike="noStrike">
                <a:latin typeface="Courier New"/>
              </a:rPr>
              <a:t>; // a is moved here to moving_out function</a:t>
            </a:r>
            <a:endParaRPr b="0" lang="en-US" sz="1000" spc="-1" strike="noStrike">
              <a:latin typeface="Courier New"/>
            </a:endParaRPr>
          </a:p>
          <a:p>
            <a:r>
              <a:rPr b="0" lang="en-US" sz="1000" spc="-1" strike="noStrike">
                <a:latin typeface="Courier New"/>
              </a:rPr>
              <a:t>    </a:t>
            </a:r>
            <a:r>
              <a:rPr b="0" lang="en-US" sz="1000" spc="-1" strike="noStrike">
                <a:latin typeface="Courier New"/>
              </a:rPr>
              <a:t>println!("{}", a);</a:t>
            </a:r>
            <a:endParaRPr b="0" lang="en-US" sz="1000" spc="-1" strike="noStrike">
              <a:latin typeface="Courier New"/>
            </a:endParaRPr>
          </a:p>
          <a:p>
            <a:r>
              <a:rPr b="0" lang="en-US" sz="1000" spc="-1" strike="noStrike">
                <a:latin typeface="Courier New"/>
              </a:rPr>
              <a:t>}</a:t>
            </a:r>
            <a:endParaRPr b="0" lang="en-US" sz="1000" spc="-1" strike="noStrike">
              <a:latin typeface="Courier New"/>
            </a:endParaRPr>
          </a:p>
          <a:p>
            <a:endParaRPr b="0" lang="en-US" sz="1000" spc="-1" strike="noStrike">
              <a:latin typeface="Courier New"/>
            </a:endParaRPr>
          </a:p>
          <a:p>
            <a:r>
              <a:rPr b="1" lang="en-US" sz="1000" spc="-1" strike="noStrike">
                <a:latin typeface="Courier New"/>
              </a:rPr>
              <a:t>fn moving_out(a: String)</a:t>
            </a:r>
            <a:r>
              <a:rPr b="0" lang="en-US" sz="1000" spc="-1" strike="noStrike">
                <a:latin typeface="Courier New"/>
              </a:rPr>
              <a:t>{</a:t>
            </a:r>
            <a:endParaRPr b="0" lang="en-US" sz="1000" spc="-1" strike="noStrike">
              <a:latin typeface="Courier New"/>
            </a:endParaRPr>
          </a:p>
          <a:p>
            <a:r>
              <a:rPr b="0" lang="en-US" sz="1000" spc="-1" strike="noStrike">
                <a:latin typeface="Courier New"/>
              </a:rPr>
              <a:t>    </a:t>
            </a:r>
            <a:r>
              <a:rPr b="0" lang="en-US" sz="1000" spc="-1" strike="noStrike">
                <a:latin typeface="Courier New"/>
              </a:rPr>
              <a:t>// a goes out of scope</a:t>
            </a:r>
            <a:endParaRPr b="0" lang="en-US" sz="1000" spc="-1" strike="noStrike">
              <a:latin typeface="Courier New"/>
            </a:endParaRPr>
          </a:p>
          <a:p>
            <a:r>
              <a:rPr b="0" lang="en-US" sz="1000" spc="-1" strike="noStrike">
                <a:latin typeface="Courier New"/>
              </a:rPr>
              <a:t>}</a:t>
            </a:r>
            <a:endParaRPr b="0" lang="en-US" sz="1000" spc="-1" strike="noStrike">
              <a:latin typeface="Courier New"/>
            </a:endParaRPr>
          </a:p>
        </p:txBody>
      </p:sp>
      <p:sp>
        <p:nvSpPr>
          <p:cNvPr id="130" name=""/>
          <p:cNvSpPr txBox="1"/>
          <p:nvPr/>
        </p:nvSpPr>
        <p:spPr>
          <a:xfrm>
            <a:off x="5257800" y="4572000"/>
            <a:ext cx="5257800" cy="160020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Liberation Mono;Courier New;DejaVu Sans Mono"/>
              </a:rPr>
              <a:t>error</a:t>
            </a:r>
            <a:r>
              <a:rPr b="0" lang="en-US" sz="1000" spc="-1" strike="noStrike">
                <a:latin typeface="Liberation Mono;Courier New;DejaVu Sans Mono"/>
                <a:hlinkClick r:id="rId2"/>
              </a:rPr>
              <a:t>[E0382]</a:t>
            </a:r>
            <a:r>
              <a:rPr b="0" lang="en-US" sz="1000" spc="-1" strike="noStrike">
                <a:latin typeface="Liberation Mono;Courier New;DejaVu Sans Mono"/>
              </a:rPr>
              <a:t>: borrow of moved value: `a`</a:t>
            </a:r>
            <a:endParaRPr b="0" lang="en-US" sz="1000" spc="-1" strike="noStrike">
              <a:latin typeface="Liberation Mono;Courier New;DejaVu Sans Mono"/>
              <a:ea typeface="Liberation Mono;Courier New;DejaVu Sans Mono"/>
            </a:endParaRPr>
          </a:p>
          <a:p>
            <a:r>
              <a:rPr b="0" lang="en-US" sz="1000" spc="-1" strike="noStrike">
                <a:latin typeface="Liberation Mono;Courier New;DejaVu Sans Mono"/>
              </a:rPr>
              <a:t> </a:t>
            </a:r>
            <a:endParaRPr b="0" lang="en-US" sz="1000" spc="-1" strike="noStrike">
              <a:latin typeface="Liberation Mono;Courier New;DejaVu Sans Mono"/>
              <a:ea typeface="Liberation Mono;Courier New;DejaVu Sans Mono"/>
            </a:endParaRPr>
          </a:p>
          <a:p>
            <a:r>
              <a:rPr b="0" lang="en-US" sz="1000" spc="-1" strike="noStrike">
                <a:latin typeface="Liberation Mono;Courier New;DejaVu Sans Mono"/>
              </a:rPr>
              <a:t>3 |     let a = String::from("foo");</a:t>
            </a:r>
            <a:endParaRPr b="0" lang="en-US" sz="1000" spc="-1" strike="noStrike">
              <a:latin typeface="Liberation Mono;Courier New;DejaVu Sans Mono"/>
              <a:ea typeface="Liberation Mono;Courier New;DejaVu Sans Mono"/>
            </a:endParaRPr>
          </a:p>
          <a:p>
            <a:r>
              <a:rPr b="0" lang="en-US" sz="1000" spc="-1" strike="noStrike">
                <a:latin typeface="Liberation Mono;Courier New;DejaVu Sans Mono"/>
              </a:rPr>
              <a:t>  </a:t>
            </a:r>
            <a:r>
              <a:rPr b="0" lang="en-US" sz="1000" spc="-1" strike="noStrike">
                <a:latin typeface="Liberation Mono;Courier New;DejaVu Sans Mono"/>
              </a:rPr>
              <a:t>|         - move occurs because `a` has type `String`, which does not implement the `Copy` trait</a:t>
            </a:r>
            <a:endParaRPr b="0" lang="en-US" sz="1000" spc="-1" strike="noStrike">
              <a:latin typeface="Liberation Mono;Courier New;DejaVu Sans Mono"/>
              <a:ea typeface="Liberation Mono;Courier New;DejaVu Sans Mono"/>
            </a:endParaRPr>
          </a:p>
          <a:p>
            <a:r>
              <a:rPr b="0" lang="en-US" sz="1000" spc="-1" strike="noStrike">
                <a:latin typeface="Liberation Mono;Courier New;DejaVu Sans Mono"/>
              </a:rPr>
              <a:t>4 |     </a:t>
            </a:r>
            <a:endParaRPr b="0" lang="en-US" sz="1000" spc="-1" strike="noStrike">
              <a:latin typeface="Liberation Mono;Courier New;DejaVu Sans Mono"/>
              <a:ea typeface="Liberation Mono;Courier New;DejaVu Sans Mono"/>
            </a:endParaRPr>
          </a:p>
          <a:p>
            <a:r>
              <a:rPr b="0" lang="en-US" sz="1000" spc="-1" strike="noStrike">
                <a:latin typeface="Liberation Mono;Courier New;DejaVu Sans Mono"/>
              </a:rPr>
              <a:t>5 |     some_stuff(a);</a:t>
            </a:r>
            <a:endParaRPr b="0" lang="en-US" sz="1000" spc="-1" strike="noStrike">
              <a:latin typeface="Liberation Mono;Courier New;DejaVu Sans Mono"/>
              <a:ea typeface="Liberation Mono;Courier New;DejaVu Sans Mono"/>
            </a:endParaRPr>
          </a:p>
          <a:p>
            <a:r>
              <a:rPr b="0" lang="en-US" sz="1000" spc="-1" strike="noStrike">
                <a:latin typeface="Liberation Mono;Courier New;DejaVu Sans Mono"/>
              </a:rPr>
              <a:t>  </a:t>
            </a:r>
            <a:r>
              <a:rPr b="0" lang="en-US" sz="1000" spc="-1" strike="noStrike">
                <a:latin typeface="Liberation Mono;Courier New;DejaVu Sans Mono"/>
              </a:rPr>
              <a:t>|                - value moved here</a:t>
            </a:r>
            <a:endParaRPr b="0" lang="en-US" sz="1000" spc="-1" strike="noStrike">
              <a:latin typeface="Liberation Mono;Courier New;DejaVu Sans Mono"/>
              <a:ea typeface="Liberation Mono;Courier New;DejaVu Sans Mono"/>
            </a:endParaRPr>
          </a:p>
          <a:p>
            <a:r>
              <a:rPr b="0" lang="en-US" sz="1000" spc="-1" strike="noStrike">
                <a:latin typeface="Liberation Mono;Courier New;DejaVu Sans Mono"/>
              </a:rPr>
              <a:t>6 |     println!("{}", a);</a:t>
            </a:r>
            <a:endParaRPr b="0" lang="en-US" sz="1000" spc="-1" strike="noStrike">
              <a:latin typeface="Liberation Mono;Courier New;DejaVu Sans Mono"/>
              <a:ea typeface="Liberation Mono;Courier New;DejaVu Sans Mono"/>
            </a:endParaRPr>
          </a:p>
          <a:p>
            <a:r>
              <a:rPr b="0" lang="en-US" sz="1000" spc="-1" strike="noStrike">
                <a:latin typeface="Liberation Mono;Courier New;DejaVu Sans Mono"/>
              </a:rPr>
              <a:t>  </a:t>
            </a:r>
            <a:r>
              <a:rPr b="0" lang="en-US" sz="1000" spc="-1" strike="noStrike">
                <a:latin typeface="Liberation Mono;Courier New;DejaVu Sans Mono"/>
              </a:rPr>
              <a:t>|                    ^ value borrowed here after move</a:t>
            </a:r>
            <a:endParaRPr b="0" lang="en-US" sz="1000" spc="-1" strike="noStrike">
              <a:latin typeface="Liberation Mono;Courier New;DejaVu Sans Mono"/>
              <a:ea typeface="Liberation Mono;Courier New;DejaVu Sans Mono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98578FE-1471-477C-9CB2-1A072821EFBF}" type="slidenum">
              <a:t>7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30E7D670-B192-4AC7-8909-789DED075110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818280" y="112248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4: Rust safety guarantees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133" name="Subtitle 4"/>
          <p:cNvSpPr txBox="1"/>
          <p:nvPr/>
        </p:nvSpPr>
        <p:spPr>
          <a:xfrm>
            <a:off x="827280" y="2057400"/>
            <a:ext cx="9002520" cy="2971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Rust is a strong typed language. Type safety, memory safety and ownership.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Unsafe Rust allows to deviate from the borrow checker but invariants must be followed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88A93DC-9CF9-4E91-9E69-5D1475670B9D}" type="slidenum">
              <a:t>8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7FC64DDB-736F-4434-832B-3EC4279E126B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818280" y="1122480"/>
            <a:ext cx="10438200" cy="68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5: SPARK safety guarantees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sv-SE" sz="1200" spc="-1" strike="noStrike">
              <a:solidFill>
                <a:srgbClr val="8b8b8b"/>
              </a:solidFill>
              <a:latin typeface="Calibri"/>
            </a:endParaRPr>
          </a:p>
        </p:txBody>
      </p:sp>
      <p:sp>
        <p:nvSpPr>
          <p:cNvPr id="136" name="Subtitle 3"/>
          <p:cNvSpPr txBox="1"/>
          <p:nvPr/>
        </p:nvSpPr>
        <p:spPr>
          <a:xfrm>
            <a:off x="827280" y="2057400"/>
            <a:ext cx="9002520" cy="2971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SPARK 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biggest possible subset of Ada with specification and sound verification. 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Pointers added in 2019 with Rust ownership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Support for mathematical proofs: absence of runtime exceptions, verify the fulfillment of security and safety properties, or establish that the software follows its specifications/behavior 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187C572-FA33-4E89-9283-5EFAAAAC55D6}" type="slidenum">
              <a:t>9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343A1D45-27C0-4940-B75F-C7EDE9DEF544}" type="datetime1">
              <a:rPr lang="en-US"/>
              <a:t>05/24/2023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1351</TotalTime>
  <Application>LibreOffice/7.3.7.2$Linux_X86_64 LibreOffice_project/30$Build-2</Application>
  <AppVersion>15.0000</AppVersion>
  <Company>KTH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2019-02-12T11:55:31Z</dcterms:created>
  <dc:creator>Malin Söderkvist</dc:creator>
  <dc:description/>
  <dc:language>en-US</dc:language>
  <cp:lastModifiedBy/>
  <dcterms:modified xsi:type="dcterms:W3CDTF">2023-05-24T11:22:27Z</dcterms:modified>
  <cp:revision>13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r8>2</vt:r8>
  </property>
</Properties>
</file>